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0" r:id="rId2"/>
    <p:sldId id="266" r:id="rId3"/>
    <p:sldId id="273" r:id="rId4"/>
    <p:sldId id="268" r:id="rId5"/>
    <p:sldId id="269" r:id="rId6"/>
    <p:sldId id="270" r:id="rId7"/>
    <p:sldId id="261" r:id="rId8"/>
    <p:sldId id="272" r:id="rId9"/>
    <p:sldId id="27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198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A779D-4D06-4331-BE33-9C28C0A594DF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44729-4035-4A8C-9607-AD0173FFF6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231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544729-4035-4A8C-9607-AD0173FFF67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984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7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26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39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62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88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87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2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00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8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4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DBEF-5D40-4F4E-94FE-632A21AC27D5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A7510-A4FB-46E3-AC0E-F051EA6C7B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4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5000" advClick="0" advTm="6000">
        <p14:reveal/>
      </p:transition>
    </mc:Choice>
    <mc:Fallback xmlns="">
      <p:transition spd="slow" advClick="0" advTm="6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priorysurgerybristol.co.uk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04856" cy="2664296"/>
          </a:xfrm>
        </p:spPr>
        <p:txBody>
          <a:bodyPr>
            <a:noAutofit/>
          </a:bodyPr>
          <a:lstStyle/>
          <a:p>
            <a:r>
              <a:rPr lang="en-GB" sz="8800" b="1" dirty="0">
                <a:solidFill>
                  <a:srgbClr val="006600"/>
                </a:solidFill>
              </a:rPr>
              <a:t>Welcome to Priory Surgery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58112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54485"/>
            <a:ext cx="1800200" cy="1057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673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9000">
        <p15:prstTrans prst="curtains"/>
      </p:transition>
    </mc:Choice>
    <mc:Fallback xmlns="">
      <p:transition spd="slow" advClick="0" advTm="9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4221088"/>
            <a:ext cx="7776864" cy="1752600"/>
          </a:xfrm>
        </p:spPr>
        <p:txBody>
          <a:bodyPr>
            <a:noAutofit/>
          </a:bodyPr>
          <a:lstStyle/>
          <a:p>
            <a:r>
              <a:rPr lang="en-GB" sz="4400" b="1" dirty="0">
                <a:solidFill>
                  <a:schemeClr val="tx1"/>
                </a:solidFill>
              </a:rPr>
              <a:t>Tel:  0117 949 3988</a:t>
            </a:r>
          </a:p>
          <a:p>
            <a:r>
              <a:rPr lang="en-GB" sz="4400" dirty="0">
                <a:hlinkClick r:id="rId2"/>
              </a:rPr>
              <a:t>www.priorysurgerybristol.co.uk</a:t>
            </a:r>
            <a:r>
              <a:rPr lang="en-GB" sz="40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4329632" cy="254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86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9000">
        <p15:prstTrans prst="curtains"/>
      </p:transition>
    </mc:Choice>
    <mc:Fallback xmlns="">
      <p:transition spd="slow" advClick="0" advTm="9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June 2026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provided 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4693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224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8000">
        <p159:morph option="byObject"/>
      </p:transition>
    </mc:Choice>
    <mc:Fallback xmlns="">
      <p:transition spd="slow" advClick="0" advTm="8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Breakdown of appointments offered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GP’s/Trainee doctors and student doctors – </a:t>
            </a:r>
            <a:r>
              <a:rPr lang="en-GB" sz="2400" b="1" dirty="0">
                <a:solidFill>
                  <a:srgbClr val="006600"/>
                </a:solidFill>
              </a:rPr>
              <a:t>2651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Nursing/Chronic Illness reviews – </a:t>
            </a:r>
            <a:r>
              <a:rPr lang="en-GB" sz="2400" b="1" dirty="0">
                <a:solidFill>
                  <a:srgbClr val="006600"/>
                </a:solidFill>
              </a:rPr>
              <a:t>1441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/>
                </a:solidFill>
              </a:rPr>
              <a:t>ANP - </a:t>
            </a:r>
            <a:r>
              <a:rPr lang="en-GB" sz="2400" b="1" dirty="0">
                <a:solidFill>
                  <a:srgbClr val="006600"/>
                </a:solidFill>
              </a:rPr>
              <a:t>250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2400" b="1" dirty="0">
              <a:solidFill>
                <a:srgbClr val="0066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99346"/>
      </p:ext>
    </p:extLst>
  </p:cSld>
  <p:clrMapOvr>
    <a:masterClrMapping/>
  </p:clrMapOvr>
  <p:transition spd="slow" advClick="0" advTm="8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1296035"/>
            <a:ext cx="6956963" cy="2935295"/>
          </a:xfrm>
        </p:spPr>
        <p:txBody>
          <a:bodyPr>
            <a:noAutofit/>
          </a:bodyPr>
          <a:lstStyle/>
          <a:p>
            <a:endParaRPr lang="en-GB" sz="4000" b="1" dirty="0">
              <a:solidFill>
                <a:schemeClr val="tx1"/>
              </a:solidFill>
            </a:endParaRPr>
          </a:p>
          <a:p>
            <a:r>
              <a:rPr lang="en-GB" sz="4000" b="1" dirty="0">
                <a:solidFill>
                  <a:schemeClr val="tx1"/>
                </a:solidFill>
              </a:rPr>
              <a:t>In June 2026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We handled</a:t>
            </a:r>
          </a:p>
          <a:p>
            <a:r>
              <a:rPr lang="en-GB" sz="4000" b="1" dirty="0">
                <a:solidFill>
                  <a:srgbClr val="006600"/>
                </a:solidFill>
              </a:rPr>
              <a:t>4428</a:t>
            </a:r>
          </a:p>
          <a:p>
            <a:r>
              <a:rPr lang="en-GB" sz="4000" b="1" dirty="0">
                <a:solidFill>
                  <a:schemeClr val="tx1"/>
                </a:solidFill>
              </a:rPr>
              <a:t>Telephone calls</a:t>
            </a:r>
          </a:p>
          <a:p>
            <a:endParaRPr lang="en-GB" sz="4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78181862"/>
                  </p:ext>
                </p:extLst>
              </p:nvPr>
            </p:nvGraphicFramePr>
            <p:xfrm>
              <a:off x="251520" y="1331483"/>
              <a:ext cx="2550400" cy="3235582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2550400" cy="3235582"/>
                    </a:xfrm>
                    <a:prstGeom prst="rect">
                      <a:avLst/>
                    </a:prstGeom>
                  </am3d:spPr>
                  <am3d:camera>
                    <am3d:pos x="0" y="0" z="621626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669262" d="1000000"/>
                    <am3d:preTrans dx="2758334" dy="-5165683" dz="-4863627"/>
                    <am3d:scale>
                      <am3d:sx n="1000000" d="1000000"/>
                      <am3d:sy n="1000000" d="1000000"/>
                      <am3d:sz n="1000000" d="1000000"/>
                    </am3d:scale>
                    <am3d:rot ax="3294138" ay="193508" az="274629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99689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10" name="3D Model 9" descr="Desk telephone">
                <a:extLst>
                  <a:ext uri="{FF2B5EF4-FFF2-40B4-BE49-F238E27FC236}">
                    <a16:creationId xmlns:a16="http://schemas.microsoft.com/office/drawing/2014/main" id="{F139CE6C-D683-6364-5FE5-3F854197FDB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1520" y="1331483"/>
                <a:ext cx="2550400" cy="323558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7899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8000">
        <p:split orient="vert"/>
      </p:transition>
    </mc:Choice>
    <mc:Fallback xmlns="">
      <p:transition spd="slow" advClick="0" advTm="8000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8964" y="927475"/>
            <a:ext cx="7985484" cy="1872208"/>
          </a:xfrm>
        </p:spPr>
        <p:txBody>
          <a:bodyPr>
            <a:noAutofit/>
          </a:bodyPr>
          <a:lstStyle/>
          <a:p>
            <a:r>
              <a:rPr lang="en-GB" sz="6000" b="1" dirty="0">
                <a:solidFill>
                  <a:srgbClr val="006600"/>
                </a:solidFill>
              </a:rPr>
              <a:t>Call Figures from June 2026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93" y="2852936"/>
            <a:ext cx="7389011" cy="273630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took 4428 telephone calls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Average Queue Time Answered – 6m 8s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Opted for a call back – 565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Call backs successful – 516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Call backs unsuccessful – 26</a:t>
            </a:r>
          </a:p>
          <a:p>
            <a:pPr marL="571500" indent="-5715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tx1"/>
                </a:solidFill>
              </a:rPr>
              <a:t>Call backs cancelled - 23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6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510" y="1093696"/>
            <a:ext cx="7261894" cy="316835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We offered PCN Appointments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Physio – </a:t>
            </a:r>
            <a:r>
              <a:rPr lang="en-GB" sz="4000" b="1" dirty="0">
                <a:solidFill>
                  <a:srgbClr val="006600"/>
                </a:solidFill>
              </a:rPr>
              <a:t>86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Mental Health and Wellbeing coach – </a:t>
            </a:r>
            <a:r>
              <a:rPr lang="en-GB" sz="4000" b="1" dirty="0">
                <a:solidFill>
                  <a:srgbClr val="006600"/>
                </a:solidFill>
              </a:rPr>
              <a:t>93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Social Prescriber – </a:t>
            </a:r>
            <a:r>
              <a:rPr lang="en-GB" sz="4000" b="1" dirty="0">
                <a:solidFill>
                  <a:srgbClr val="006600"/>
                </a:solidFill>
              </a:rPr>
              <a:t>103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Pharmacist - </a:t>
            </a:r>
            <a:r>
              <a:rPr lang="en-GB" sz="4000" b="1" dirty="0">
                <a:solidFill>
                  <a:srgbClr val="006600"/>
                </a:solidFill>
              </a:rPr>
              <a:t>221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5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8000">
        <p15:prstTrans prst="fallOver"/>
      </p:transition>
    </mc:Choice>
    <mc:Fallback xmlns="">
      <p:transition spd="slow" advClick="0" advTm="8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In June 2026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rgbClr val="006600"/>
                </a:solidFill>
              </a:rPr>
              <a:t>112</a:t>
            </a:r>
          </a:p>
          <a:p>
            <a:pPr>
              <a:spcBef>
                <a:spcPts val="600"/>
              </a:spcBef>
            </a:pPr>
            <a:r>
              <a:rPr lang="en-GB" sz="4000" b="1" dirty="0">
                <a:solidFill>
                  <a:schemeClr val="tx1"/>
                </a:solidFill>
              </a:rPr>
              <a:t>Patients did not attend their booked appointments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478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8000">
        <p15:prstTrans prst="drape"/>
      </p:transition>
    </mc:Choice>
    <mc:Fallback xmlns=""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420" y="1070994"/>
            <a:ext cx="7344816" cy="273630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</a:rPr>
              <a:t>DNA’s for June 2026</a:t>
            </a:r>
          </a:p>
          <a:p>
            <a:pPr>
              <a:spcBef>
                <a:spcPts val="600"/>
              </a:spcBef>
            </a:pPr>
            <a:endParaRPr lang="en-GB" sz="4000" b="1" dirty="0">
              <a:solidFill>
                <a:schemeClr val="tx1"/>
              </a:solidFill>
            </a:endParaRP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GP’s – </a:t>
            </a:r>
            <a:r>
              <a:rPr lang="en-GB" sz="4000" b="1" dirty="0">
                <a:solidFill>
                  <a:srgbClr val="006600"/>
                </a:solidFill>
              </a:rPr>
              <a:t>42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ANP’s – </a:t>
            </a:r>
            <a:r>
              <a:rPr lang="en-GB" sz="4000" b="1" dirty="0">
                <a:solidFill>
                  <a:srgbClr val="006600"/>
                </a:solidFill>
              </a:rPr>
              <a:t>7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Nursing staff – </a:t>
            </a:r>
            <a:r>
              <a:rPr lang="en-GB" sz="4000" b="1" dirty="0">
                <a:solidFill>
                  <a:srgbClr val="006600"/>
                </a:solidFill>
              </a:rPr>
              <a:t>53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PCN – </a:t>
            </a:r>
            <a:r>
              <a:rPr lang="en-GB" sz="4000" b="1" dirty="0">
                <a:solidFill>
                  <a:srgbClr val="006600"/>
                </a:solidFill>
              </a:rPr>
              <a:t>9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4000" b="1" dirty="0">
                <a:solidFill>
                  <a:schemeClr val="tx1"/>
                </a:solidFill>
              </a:rPr>
              <a:t>Bristol Drug Project - </a:t>
            </a:r>
            <a:r>
              <a:rPr lang="en-GB" sz="4000" b="1" dirty="0">
                <a:solidFill>
                  <a:srgbClr val="006600"/>
                </a:solidFill>
              </a:rPr>
              <a:t>1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GB" sz="4000" b="1" dirty="0">
              <a:solidFill>
                <a:srgbClr val="0066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3202"/>
            <a:ext cx="1080120" cy="6342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1619672" y="610339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67544" y="6453336"/>
            <a:ext cx="698477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21288"/>
            <a:ext cx="1080120" cy="63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3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8000">
        <p14:reveal/>
      </p:transition>
    </mc:Choice>
    <mc:Fallback xmlns=""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0CB25-8DD7-D113-F0F1-73FACBC1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GB" sz="4000" b="1" u="sng" dirty="0">
                <a:solidFill>
                  <a:srgbClr val="006600"/>
                </a:solidFill>
                <a:latin typeface="+mn-lt"/>
                <a:ea typeface="+mn-ea"/>
                <a:cs typeface="+mn-cs"/>
              </a:rPr>
              <a:t>Impact of Missed Appointments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EC5B2-C990-CA44-D1EB-75576EF65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2400" dirty="0"/>
              <a:t>Demand for appointments is very high, and whilst we are aware that there are some circumstances which can make a missed appointment inevitable, their impact can be significant, leading to:</a:t>
            </a:r>
          </a:p>
          <a:p>
            <a:endParaRPr lang="en-GB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An overall increase in waiting times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Frustration for both staff and patients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waste of resources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GB" sz="2400" dirty="0"/>
              <a:t>A potential risk to the health of other patients because of the above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GB" sz="24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400" dirty="0"/>
              <a:t>We would therefore politely request patients to contact the surgery and let us know, if you are unable to attend your appointment.</a:t>
            </a:r>
          </a:p>
          <a:p>
            <a:pPr lvl="1"/>
            <a:endParaRPr lang="en-GB" sz="2400" dirty="0"/>
          </a:p>
          <a:p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864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251</Words>
  <Application>Microsoft Office PowerPoint</Application>
  <PresentationFormat>On-screen Show (4:3)</PresentationFormat>
  <Paragraphs>55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Calibri</vt:lpstr>
      <vt:lpstr>Courier New</vt:lpstr>
      <vt:lpstr>Office Theme</vt:lpstr>
      <vt:lpstr>Welcome to Priory Surgery</vt:lpstr>
      <vt:lpstr>PowerPoint Presentation</vt:lpstr>
      <vt:lpstr>PowerPoint Presentation</vt:lpstr>
      <vt:lpstr>PowerPoint Presentation</vt:lpstr>
      <vt:lpstr>Call Figures from June 2026</vt:lpstr>
      <vt:lpstr>PowerPoint Presentation</vt:lpstr>
      <vt:lpstr>PowerPoint Presentation</vt:lpstr>
      <vt:lpstr>PowerPoint Presentation</vt:lpstr>
      <vt:lpstr>Impact of Missed Appointments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Priory Surgery</dc:title>
  <dc:creator>Mary Hunter</dc:creator>
  <cp:lastModifiedBy>ELLIS, Dale (PRIORY SURGERY - L81084)</cp:lastModifiedBy>
  <cp:revision>79</cp:revision>
  <dcterms:created xsi:type="dcterms:W3CDTF">2014-07-27T06:42:41Z</dcterms:created>
  <dcterms:modified xsi:type="dcterms:W3CDTF">2026-07-07T10:36:59Z</dcterms:modified>
</cp:coreProperties>
</file>